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349" r:id="rId3"/>
    <p:sldId id="405" r:id="rId4"/>
    <p:sldId id="406" r:id="rId5"/>
    <p:sldId id="412" r:id="rId6"/>
    <p:sldId id="413" r:id="rId7"/>
    <p:sldId id="414" r:id="rId8"/>
    <p:sldId id="415" r:id="rId9"/>
    <p:sldId id="416" r:id="rId10"/>
    <p:sldId id="417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718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606D0-592B-41B7-BF38-62BE3E32F11E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0966F-CACB-4040-9F20-306F53BF1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3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CCBCF-57BB-4042-81DB-1952D96F402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D4986-DADF-47BA-ABE9-3C4F80D3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9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71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2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4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0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71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62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5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0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95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22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176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39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610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59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206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71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91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51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13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13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14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6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99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19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948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opportunities/topic-searc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info/funding-tenders/opportunities/portal/screen/opportunities/topic-details/erasmus-edu-2021-emjm-design;callCode=null;freeTextSearchKeyword=erasmus%20mundus;matchWholeText=true;typeCodes=0,1,2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cea.ec.europa.eu/scholarships/emjmd-catalogue_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ss.cedefop.europa.eu/en/home.ie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bridgeenglishteacher.org/what_is_thi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959" y="673769"/>
            <a:ext cx="8001000" cy="16242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242" y="1335505"/>
            <a:ext cx="8851939" cy="508935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Session on</a:t>
            </a:r>
          </a:p>
          <a:p>
            <a:pPr algn="ctr"/>
            <a:r>
              <a:rPr lang="en-US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</a:t>
            </a:r>
            <a:r>
              <a:rPr lang="en-US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Mundus Joint Masters Scholarships</a:t>
            </a:r>
          </a:p>
          <a:p>
            <a:endParaRPr lang="en-US" sz="4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Riaz Shad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IR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 Monnet Chair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University of Modern Languages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182" y="3971166"/>
            <a:ext cx="19050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3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1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Erasmus+ is the EU Programme in the fields of education, training, youth and sport for the period 2021-2027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programme comprises 3 Key Actions: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1: Learning Mobility of Individuals  (10 sub-components)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2: Cooperation among Organizations and Institutions (9 sub-components)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3: Support to Policy Development and Cooperation (3 sub-components)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Scholarships and funding for these key actions is offered every year.</a:t>
            </a:r>
          </a:p>
          <a:p>
            <a:pPr algn="just"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Mundus Joint Masters (EMJM) is just a small component of the broader Erasmus+ programme.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1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General Information about Erasmus Mundus Joint Masters (EMJM) Scholarships: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Supported by the European Commission (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Education and Culture Executive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Agency)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Offered by a consortium of universities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scholarship is awarded for full-time enrolment, and will cover the entire duration of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Master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 (i.e. 12, 18, 24 months). A reduced duration of the scholarship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applicable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case of recognition of prior learning (with a minimum scholarship duration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one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year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includes a mandatory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period in at least two different Programme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fully funded scholarship covering tuition fee, travel, living cost, and health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accident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1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80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5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Challenges for Pakistani Students regarding Erasmus Mundus Scholarship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information about the availability of scholarships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to get information about a particular scholarship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read the available information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eligibility criteria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documents are required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quality application</a:t>
            </a:r>
          </a:p>
          <a:p>
            <a:pPr>
              <a:lnSpc>
                <a:spcPct val="120000"/>
              </a:lnSpc>
            </a:pPr>
            <a:endParaRPr lang="en-US" sz="80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112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Step-1</a:t>
            </a: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Access the Original Source/website of the Scholarship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Commission -  Funding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tender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https://ec.europa.eu/info/funding-tenders/opportunities/portal/screen/opportunities/topic-search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Step-2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Search………………Erasmus Mundus Joint Masters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Click the title </a:t>
            </a:r>
            <a:r>
              <a:rPr lang="en-US" sz="8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Erasmus Mundus </a:t>
            </a:r>
            <a:r>
              <a:rPr lang="en-US" sz="80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Masters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Read the given information about the scholarship</a:t>
            </a:r>
          </a:p>
          <a:p>
            <a:pPr marL="0" indent="0">
              <a:buNone/>
            </a:pPr>
            <a:r>
              <a:rPr lang="en-US" sz="9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Step-3</a:t>
            </a: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topic: Conditions and Documents; </a:t>
            </a:r>
          </a:p>
          <a:p>
            <a:pPr marL="0" indent="0"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See following documents under sub-heading</a:t>
            </a:r>
          </a:p>
          <a:p>
            <a:pPr marL="914400" lvl="2" indent="0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Download </a:t>
            </a:r>
            <a:r>
              <a:rPr lang="en-US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+ programme Guide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the heading Eligible Countries  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(later on) Erasmus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Programme Guide 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(PP: 215-223)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Step-5</a:t>
            </a:r>
            <a:r>
              <a:rPr lang="en-US" sz="8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 on the same page………click ‘Opportunities’ and set search button for EMJM; read the given information including ‘how to apply’.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Step-6</a:t>
            </a:r>
            <a:r>
              <a:rPr lang="en-US" sz="9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online </a:t>
            </a:r>
            <a:r>
              <a:rPr lang="fr-FR" sz="7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Catalogue of Erasmus </a:t>
            </a:r>
            <a:r>
              <a:rPr lang="fr-FR" sz="7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Mundus</a:t>
            </a:r>
            <a:r>
              <a:rPr lang="fr-FR" sz="7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masters 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programmes</a:t>
            </a:r>
            <a:r>
              <a:rPr lang="fr-F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heading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‘Applications and more information’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9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Step-7</a:t>
            </a:r>
            <a:r>
              <a:rPr lang="fr-FR" sz="9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programme for the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 of the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149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programmes.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programme has a ‘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Coordinator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country and a group of ‘Partner’ countries.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Read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about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programme of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websites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coordinator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countries.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2-4 countries for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7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fr-FR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endParaRPr lang="en-US" sz="7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2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Step-8</a:t>
            </a:r>
          </a:p>
          <a:p>
            <a:pPr marL="0" indent="0">
              <a:buClrTx/>
              <a:buNone/>
            </a:pP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Start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Application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……………………..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 (Part B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endParaRPr lang="fr-BE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Erasmus + Guide (pp: 219-20)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96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>
              <a:buClrTx/>
            </a:pPr>
            <a:r>
              <a:rPr lang="en-US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documents must be uploaded on the online application tool:</a:t>
            </a:r>
            <a:endParaRPr lang="en-US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application form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(using the provided online tool)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 of Passport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(with photo, date of expiry and personal details / ID can be accepted for European students only)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 Vitae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(if possible in European Format, see the </a:t>
            </a:r>
            <a:r>
              <a:rPr lang="en-US" sz="7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Europass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Website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of Motivation</a:t>
            </a:r>
            <a:endParaRPr lang="en-US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</a:pP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BSc-degree or equivalent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(Scan of the official degree or temporary certificates required)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Translation of Diploma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(if applicable, official translation in English or one of the languages of the Partner Universities: French, Italian, Swedish)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Transcripts of academic records for each year of the BSc degree or equivalent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(official signed and stamped transcripts with explanation of the grading system, and, if applicable, official translation in English or one of the languages of the Partner Universities: French, Italian, Swedish)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letter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Two reference letters (signed and stamped, if possible use the </a:t>
            </a:r>
            <a:r>
              <a:rPr lang="en-US" sz="7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FIPDes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64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lvl="0">
              <a:buClrTx/>
            </a:pPr>
            <a:r>
              <a:rPr lang="en-US" sz="7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of English Proficiency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Proof of English level ("B2 level" according to 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CEFR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advanced) demonstrated in one of the following ways: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TOEFL at minimum level 575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Internet-based TOEFL at minimum level 90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IELTS (Academic) at minimum level 6.5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Cambridge Certificates: Cambridge English First (FCE) , Cambridge English Advanced (CAE) and Cambridge English Proficiency (CPE)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with English as their mother tongue (the copy of passport is needed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who have completed (or who are currently completing) a higher education degree with English as a medium of instruction (a certificate from the university is required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 of more than a year in an English-speaking country (a certificate from employer or other as applicable, or a copy of the passport page showing visa to enter and leave the English-speaking country, is needed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Exemptions can exceptionally be made for outstanding students with a lower English proficiency level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of your Place of Residence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residence certificate in accordance with your municipality registration rules or a certificate from your place of work, study or training issued by the employer or institution in question, 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English (or officially translated into English) and not older than 12 months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64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7069</TotalTime>
  <Words>612</Words>
  <Application>Microsoft Office PowerPoint</Application>
  <PresentationFormat>Widescreen</PresentationFormat>
  <Paragraphs>188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Times New Roman</vt:lpstr>
      <vt:lpstr>Wingdings</vt:lpstr>
      <vt:lpstr>Wingdings 3</vt:lpstr>
      <vt:lpstr>Slice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NUML</dc:title>
  <dc:creator>User</dc:creator>
  <cp:lastModifiedBy>pc</cp:lastModifiedBy>
  <cp:revision>338</cp:revision>
  <cp:lastPrinted>2020-04-24T06:17:40Z</cp:lastPrinted>
  <dcterms:created xsi:type="dcterms:W3CDTF">2019-03-19T07:09:57Z</dcterms:created>
  <dcterms:modified xsi:type="dcterms:W3CDTF">2021-08-02T03:20:26Z</dcterms:modified>
</cp:coreProperties>
</file>