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7" r:id="rId2"/>
    <p:sldId id="349" r:id="rId3"/>
    <p:sldId id="405" r:id="rId4"/>
    <p:sldId id="406" r:id="rId5"/>
    <p:sldId id="412" r:id="rId6"/>
    <p:sldId id="413" r:id="rId7"/>
    <p:sldId id="414" r:id="rId8"/>
    <p:sldId id="415" r:id="rId9"/>
    <p:sldId id="416" r:id="rId10"/>
    <p:sldId id="417" r:id="rId1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718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606D0-592B-41B7-BF38-62BE3E32F11E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0966F-CACB-4040-9F20-306F53BF1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132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CCBCF-57BB-4042-81DB-1952D96F4023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6D4986-DADF-47BA-ABE9-3C4F80D3D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894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D4986-DADF-47BA-ABE9-3C4F80D3DC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071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D4986-DADF-47BA-ABE9-3C4F80D3DC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924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D4986-DADF-47BA-ABE9-3C4F80D3DC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615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D4986-DADF-47BA-ABE9-3C4F80D3DC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145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D4986-DADF-47BA-ABE9-3C4F80D3DC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04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D4986-DADF-47BA-ABE9-3C4F80D3DC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71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D4986-DADF-47BA-ABE9-3C4F80D3DC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623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D4986-DADF-47BA-ABE9-3C4F80D3DC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525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D4986-DADF-47BA-ABE9-3C4F80D3DC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05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B57437-4905-4400-B544-484EDB9E8BB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FFEF43-3062-4E17-97C9-6193EA458BC9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158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B57437-4905-4400-B544-484EDB9E8BB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FFEF43-3062-4E17-97C9-6193EA458BC9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4951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B57437-4905-4400-B544-484EDB9E8BB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FFEF43-3062-4E17-97C9-6193EA458BC9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1224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B57437-4905-4400-B544-484EDB9E8BB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FFEF43-3062-4E17-97C9-6193EA458BC9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7176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B57437-4905-4400-B544-484EDB9E8BB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FFEF43-3062-4E17-97C9-6193EA458BC9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0391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B57437-4905-4400-B544-484EDB9E8BB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FFEF43-3062-4E17-97C9-6193EA458BC9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76101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B57437-4905-4400-B544-484EDB9E8BB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FFEF43-3062-4E17-97C9-6193EA458BC9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2590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B57437-4905-4400-B544-484EDB9E8BB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FFEF43-3062-4E17-97C9-6193EA458BC9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92061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B57437-4905-4400-B544-484EDB9E8BB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FFEF43-3062-4E17-97C9-6193EA458BC9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5711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B57437-4905-4400-B544-484EDB9E8BB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FFEF43-3062-4E17-97C9-6193EA458BC9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891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B57437-4905-4400-B544-484EDB9E8BB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FFEF43-3062-4E17-97C9-6193EA458BC9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9517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B57437-4905-4400-B544-484EDB9E8BB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FFEF43-3062-4E17-97C9-6193EA458BC9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1137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B57437-4905-4400-B544-484EDB9E8BB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FFEF43-3062-4E17-97C9-6193EA458BC9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1131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B57437-4905-4400-B544-484EDB9E8BB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FFEF43-3062-4E17-97C9-6193EA458BC9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014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B57437-4905-4400-B544-484EDB9E8BB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FFEF43-3062-4E17-97C9-6193EA458BC9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7699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B57437-4905-4400-B544-484EDB9E8BB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FFEF43-3062-4E17-97C9-6193EA458BC9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999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B57437-4905-4400-B544-484EDB9E8BB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FFEF43-3062-4E17-97C9-6193EA458BC9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3197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B57437-4905-4400-B544-484EDB9E8BB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FFEF43-3062-4E17-97C9-6193EA458BC9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69480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info/funding-tenders/opportunities/portal/screen/opportunities/topic-search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c.europa.eu/info/funding-tenders/opportunities/portal/screen/opportunities/topic-details/erasmus-edu-2021-emjm-design;callCode=null;freeTextSearchKeyword=erasmus%20mundus;matchWholeText=true;typeCodes=0,1,2;statusCodes=31094501,31094502,31094503;programmePeriod=null;programCcm2Id=null;programDivisionCode=null;focusAreaCode=null;destination=null;mission=null;geographicalZonesCode=null;programmeDivisionProspect=null;startDateLte=null;startDateGte=null;crossCuttingPriorityCode=null;cpvCode=null;performanceOfDelivery=null;sortQuery=sortStatus;orderBy=asc;onlyTenders=false;topicListKey=topicSearchTablePageStat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acea.ec.europa.eu/scholarships/emjmd-catalogue_en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uropass.cedefop.europa.eu/en/home.ie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mbridgeenglishteacher.org/what_is_thi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7959" y="673769"/>
            <a:ext cx="8001000" cy="1624263"/>
          </a:xfrm>
        </p:spPr>
        <p:txBody>
          <a:bodyPr/>
          <a:lstStyle/>
          <a:p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6242" y="1335505"/>
            <a:ext cx="8851939" cy="5089358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4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Awareness Session on</a:t>
            </a:r>
          </a:p>
          <a:p>
            <a:pPr algn="ctr"/>
            <a:r>
              <a:rPr lang="en-US" sz="4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Erasmus </a:t>
            </a:r>
            <a:r>
              <a:rPr lang="en-US" sz="4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Mundus Joint Masters Scholarships</a:t>
            </a:r>
          </a:p>
          <a:p>
            <a:endParaRPr lang="en-US" sz="43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3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sz="32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Riaz Shad</a:t>
            </a:r>
          </a:p>
          <a:p>
            <a:pPr>
              <a:lnSpc>
                <a:spcPct val="110000"/>
              </a:lnSpc>
            </a:pPr>
            <a:r>
              <a:rPr lang="en-US" sz="32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Associate Professor IR</a:t>
            </a:r>
          </a:p>
          <a:p>
            <a:pPr>
              <a:lnSpc>
                <a:spcPct val="110000"/>
              </a:lnSpc>
            </a:pPr>
            <a:r>
              <a:rPr lang="en-US" sz="32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Jean Monnet Chair</a:t>
            </a:r>
          </a:p>
          <a:p>
            <a:pPr>
              <a:lnSpc>
                <a:spcPct val="110000"/>
              </a:lnSpc>
            </a:pPr>
            <a:r>
              <a:rPr lang="en-US" sz="32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 University of Modern Languages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8182" y="3971166"/>
            <a:ext cx="1905000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38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-1"/>
            <a:ext cx="12192000" cy="6858001"/>
          </a:xfrm>
          <a:solidFill>
            <a:schemeClr val="tx1">
              <a:lumMod val="95000"/>
            </a:schemeClr>
          </a:solidFill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endParaRPr lang="en-US" sz="12800" b="1" u="sng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2800" b="1" u="sng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2800" b="1" u="sng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2800" b="1" u="sng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3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endParaRPr lang="en-US" sz="8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endParaRPr lang="en-US" sz="8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9600" b="1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8800" dirty="0" smtClean="0">
              <a:ln>
                <a:solidFill>
                  <a:schemeClr val="bg1"/>
                </a:solidFill>
              </a:ln>
              <a:solidFill>
                <a:schemeClr val="bg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200" b="1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4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-1"/>
            <a:ext cx="12192000" cy="6858001"/>
          </a:xfrm>
          <a:solidFill>
            <a:schemeClr val="tx1">
              <a:lumMod val="95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3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</a:pPr>
            <a:endParaRPr lang="en-US" sz="11200" b="1" dirty="0" smtClean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endParaRPr lang="en-US" sz="11200" b="1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endParaRPr lang="en-US" sz="11200" b="1" dirty="0" smtClean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1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Information</a:t>
            </a:r>
          </a:p>
          <a:p>
            <a:pPr>
              <a:lnSpc>
                <a:spcPct val="170000"/>
              </a:lnSpc>
              <a:buClrTx/>
              <a:buFont typeface="Wingdings" panose="05000000000000000000" pitchFamily="2" charset="2"/>
              <a:buChar char="Ø"/>
            </a:pPr>
            <a:r>
              <a:rPr lang="en-US" sz="8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Erasmus+ is the EU Programme in the fields of education, training, youth and sport for the period 2021-2027</a:t>
            </a:r>
            <a:r>
              <a:rPr lang="en-US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70000"/>
              </a:lnSpc>
              <a:buClrTx/>
              <a:buFont typeface="Wingdings" panose="05000000000000000000" pitchFamily="2" charset="2"/>
              <a:buChar char="Ø"/>
            </a:pPr>
            <a:r>
              <a:rPr lang="en-US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programme comprises 3 Key Actions:</a:t>
            </a:r>
          </a:p>
          <a:p>
            <a:pPr>
              <a:lnSpc>
                <a:spcPct val="170000"/>
              </a:lnSpc>
              <a:buClrTx/>
              <a:buFont typeface="Arial" panose="020B0604020202020204" pitchFamily="34" charset="0"/>
              <a:buChar char="•"/>
            </a:pPr>
            <a:r>
              <a:rPr lang="en-US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Action 1: Learning Mobility of Individuals  (10 sub-components)</a:t>
            </a:r>
          </a:p>
          <a:p>
            <a:pPr>
              <a:lnSpc>
                <a:spcPct val="170000"/>
              </a:lnSpc>
              <a:buClrTx/>
              <a:buFont typeface="Arial" panose="020B0604020202020204" pitchFamily="34" charset="0"/>
              <a:buChar char="•"/>
            </a:pPr>
            <a:r>
              <a:rPr lang="en-US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Action 2: Cooperation among Organizations and Institutions (9 sub-components)</a:t>
            </a:r>
          </a:p>
          <a:p>
            <a:pPr>
              <a:lnSpc>
                <a:spcPct val="170000"/>
              </a:lnSpc>
              <a:buClrTx/>
              <a:buFont typeface="Arial" panose="020B0604020202020204" pitchFamily="34" charset="0"/>
              <a:buChar char="•"/>
            </a:pPr>
            <a:r>
              <a:rPr lang="en-US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Action 3: Support to Policy Development and Cooperation (3 sub-components)</a:t>
            </a:r>
            <a:endParaRPr lang="en-US" sz="8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  <a:buClrTx/>
              <a:buFont typeface="Wingdings" panose="05000000000000000000" pitchFamily="2" charset="2"/>
              <a:buChar char="Ø"/>
            </a:pPr>
            <a:r>
              <a:rPr lang="en-US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Scholarships and funding for these key actions is offered every year.</a:t>
            </a:r>
          </a:p>
          <a:p>
            <a:pPr algn="just">
              <a:lnSpc>
                <a:spcPct val="170000"/>
              </a:lnSpc>
              <a:buClrTx/>
              <a:buFont typeface="Wingdings" panose="05000000000000000000" pitchFamily="2" charset="2"/>
              <a:buChar char="Ø"/>
            </a:pPr>
            <a:r>
              <a:rPr lang="en-US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Erasmus Mundus Joint Masters (EMJM) is just a small component of the broader Erasmus+ programme.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8800" dirty="0" smtClean="0"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sz="3800" b="1" u="sng" dirty="0" smtClean="0">
              <a:solidFill>
                <a:schemeClr val="bg1"/>
              </a:solidFill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9600" b="1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8800" dirty="0" smtClean="0">
              <a:ln>
                <a:solidFill>
                  <a:schemeClr val="bg1"/>
                </a:solidFill>
              </a:ln>
              <a:solidFill>
                <a:schemeClr val="bg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200" b="1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33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-1"/>
            <a:ext cx="12192000" cy="6858001"/>
          </a:xfrm>
          <a:solidFill>
            <a:schemeClr val="tx1">
              <a:lumMod val="95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3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1200" b="1" dirty="0" smtClean="0">
              <a:solidFill>
                <a:schemeClr val="bg1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1200" b="1" dirty="0">
              <a:solidFill>
                <a:schemeClr val="bg1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1200" b="1" dirty="0" smtClean="0">
              <a:solidFill>
                <a:schemeClr val="bg1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1200" b="1" dirty="0">
              <a:solidFill>
                <a:schemeClr val="bg1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1200" b="1" dirty="0" smtClean="0">
              <a:solidFill>
                <a:schemeClr val="bg1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1200" b="1" dirty="0">
              <a:solidFill>
                <a:schemeClr val="bg1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1200" b="1" dirty="0" smtClean="0">
              <a:solidFill>
                <a:schemeClr val="bg1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1200" b="1" dirty="0">
              <a:solidFill>
                <a:schemeClr val="bg1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11200" b="1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General Information about Erasmus Mundus Joint Masters (EMJM) Scholarships:</a:t>
            </a:r>
          </a:p>
          <a:p>
            <a:pPr>
              <a:lnSpc>
                <a:spcPct val="170000"/>
              </a:lnSpc>
              <a:buClrTx/>
              <a:buFont typeface="Wingdings" panose="05000000000000000000" pitchFamily="2" charset="2"/>
              <a:buChar char="Ø"/>
            </a:pPr>
            <a:r>
              <a:rPr lang="en-US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Supported by the European Commission (</a:t>
            </a:r>
            <a:r>
              <a:rPr lang="en-US" sz="8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European Education and Culture Executive </a:t>
            </a:r>
            <a:r>
              <a:rPr lang="en-US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Agency)</a:t>
            </a:r>
          </a:p>
          <a:p>
            <a:pPr>
              <a:lnSpc>
                <a:spcPct val="170000"/>
              </a:lnSpc>
              <a:buClrTx/>
              <a:buFont typeface="Wingdings" panose="05000000000000000000" pitchFamily="2" charset="2"/>
              <a:buChar char="Ø"/>
            </a:pPr>
            <a:r>
              <a:rPr lang="en-US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Offered by a consortium of universities</a:t>
            </a:r>
          </a:p>
          <a:p>
            <a:pPr>
              <a:lnSpc>
                <a:spcPct val="170000"/>
              </a:lnSpc>
              <a:buClrTx/>
              <a:buFont typeface="Wingdings" panose="05000000000000000000" pitchFamily="2" charset="2"/>
              <a:buChar char="Ø"/>
            </a:pPr>
            <a:r>
              <a:rPr lang="en-US" sz="8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scholarship is awarded for full-time enrolment, and will cover the entire duration of </a:t>
            </a:r>
            <a:r>
              <a:rPr lang="en-US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Master </a:t>
            </a:r>
            <a:r>
              <a:rPr lang="en-US" sz="8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programme (i.e. 12, 18, 24 months). A reduced duration of the scholarship </a:t>
            </a:r>
            <a:r>
              <a:rPr lang="en-US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applicable </a:t>
            </a:r>
            <a:r>
              <a:rPr lang="en-US" sz="8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case of recognition of prior learning (with a minimum scholarship duration </a:t>
            </a:r>
            <a:r>
              <a:rPr lang="en-US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one </a:t>
            </a:r>
            <a:r>
              <a:rPr lang="en-US" sz="8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academic year</a:t>
            </a:r>
            <a:r>
              <a:rPr lang="en-US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lnSpc>
                <a:spcPct val="170000"/>
              </a:lnSpc>
              <a:buClrTx/>
              <a:buFont typeface="Wingdings" panose="05000000000000000000" pitchFamily="2" charset="2"/>
              <a:buChar char="Ø"/>
            </a:pPr>
            <a:r>
              <a:rPr lang="en-US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includes a mandatory </a:t>
            </a:r>
            <a:r>
              <a:rPr lang="en-US" sz="8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 period in at least two different Programme </a:t>
            </a:r>
            <a:r>
              <a:rPr lang="en-US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Countries.</a:t>
            </a:r>
          </a:p>
          <a:p>
            <a:pPr>
              <a:lnSpc>
                <a:spcPct val="170000"/>
              </a:lnSpc>
              <a:buClrTx/>
              <a:buFont typeface="Wingdings" panose="05000000000000000000" pitchFamily="2" charset="2"/>
              <a:buChar char="Ø"/>
            </a:pPr>
            <a:r>
              <a:rPr lang="en-US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a fully funded scholarship covering tuition fee, travel, living cost, and health </a:t>
            </a:r>
            <a:r>
              <a:rPr lang="en-US" sz="8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accident </a:t>
            </a:r>
            <a:r>
              <a:rPr lang="en-US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insurance.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1200" b="1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70000"/>
              </a:lnSpc>
            </a:pPr>
            <a:endParaRPr lang="en-US" sz="11200" b="1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endParaRPr lang="en-US" sz="11200" b="1" dirty="0" smtClean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11200" b="1" dirty="0" smtClean="0"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sz="8000" dirty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sz="11200" b="1" dirty="0" smtClean="0"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sz="8800" dirty="0" smtClean="0"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sz="3800" b="1" u="sng" dirty="0" smtClean="0">
              <a:solidFill>
                <a:schemeClr val="bg1"/>
              </a:solidFill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9600" b="1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8800" dirty="0" smtClean="0">
              <a:ln>
                <a:solidFill>
                  <a:schemeClr val="bg1"/>
                </a:solidFill>
              </a:ln>
              <a:solidFill>
                <a:schemeClr val="bg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200" b="1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25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-1"/>
            <a:ext cx="12192000" cy="6858001"/>
          </a:xfrm>
          <a:solidFill>
            <a:schemeClr val="tx1">
              <a:lumMod val="95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1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</a:pPr>
            <a:endParaRPr lang="en-US" sz="11200" b="1" dirty="0" smtClean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endParaRPr lang="en-US" sz="11200" b="1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endParaRPr lang="en-US" sz="11200" b="1" dirty="0" smtClean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sz="8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 Challenges for Pakistani Students regarding Erasmus Mundus Scholarship</a:t>
            </a:r>
          </a:p>
          <a:p>
            <a:pPr>
              <a:lnSpc>
                <a:spcPct val="170000"/>
              </a:lnSpc>
              <a:buClrTx/>
              <a:buFont typeface="Wingdings" panose="05000000000000000000" pitchFamily="2" charset="2"/>
              <a:buChar char="Ø"/>
            </a:pPr>
            <a:r>
              <a:rPr lang="en-US" sz="80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Lack of information about the availability of scholarships</a:t>
            </a:r>
          </a:p>
          <a:p>
            <a:pPr>
              <a:lnSpc>
                <a:spcPct val="170000"/>
              </a:lnSpc>
              <a:buClrTx/>
              <a:buFont typeface="Wingdings" panose="05000000000000000000" pitchFamily="2" charset="2"/>
              <a:buChar char="Ø"/>
            </a:pPr>
            <a:r>
              <a:rPr lang="en-US" sz="8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to get information about a particular scholarship</a:t>
            </a:r>
          </a:p>
          <a:p>
            <a:pPr>
              <a:lnSpc>
                <a:spcPct val="170000"/>
              </a:lnSpc>
              <a:buClrTx/>
              <a:buFont typeface="Wingdings" panose="05000000000000000000" pitchFamily="2" charset="2"/>
              <a:buChar char="Ø"/>
            </a:pPr>
            <a:r>
              <a:rPr lang="en-US" sz="8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read the available information</a:t>
            </a:r>
          </a:p>
          <a:p>
            <a:pPr>
              <a:lnSpc>
                <a:spcPct val="170000"/>
              </a:lnSpc>
              <a:buClrTx/>
              <a:buFont typeface="Wingdings" panose="05000000000000000000" pitchFamily="2" charset="2"/>
              <a:buChar char="Ø"/>
            </a:pPr>
            <a:r>
              <a:rPr lang="en-US" sz="8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eligibility criteria</a:t>
            </a:r>
          </a:p>
          <a:p>
            <a:pPr>
              <a:lnSpc>
                <a:spcPct val="170000"/>
              </a:lnSpc>
              <a:buClrTx/>
              <a:buFont typeface="Wingdings" panose="05000000000000000000" pitchFamily="2" charset="2"/>
              <a:buChar char="Ø"/>
            </a:pPr>
            <a:r>
              <a:rPr lang="en-US" sz="8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documents are required</a:t>
            </a:r>
          </a:p>
          <a:p>
            <a:pPr>
              <a:lnSpc>
                <a:spcPct val="170000"/>
              </a:lnSpc>
              <a:buClrTx/>
              <a:buFont typeface="Wingdings" panose="05000000000000000000" pitchFamily="2" charset="2"/>
              <a:buChar char="Ø"/>
            </a:pPr>
            <a:r>
              <a:rPr lang="en-US" sz="8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a quality application</a:t>
            </a:r>
          </a:p>
          <a:p>
            <a:pPr>
              <a:lnSpc>
                <a:spcPct val="120000"/>
              </a:lnSpc>
            </a:pPr>
            <a:endParaRPr lang="en-US" sz="8000" dirty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sz="11200" b="1" dirty="0" smtClean="0"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sz="8800" dirty="0" smtClean="0"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sz="3800" b="1" u="sng" dirty="0" smtClean="0">
              <a:solidFill>
                <a:schemeClr val="bg1"/>
              </a:solidFill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9600" b="1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8800" dirty="0" smtClean="0">
              <a:ln>
                <a:solidFill>
                  <a:schemeClr val="bg1"/>
                </a:solidFill>
              </a:ln>
              <a:solidFill>
                <a:schemeClr val="bg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200" b="1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69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-1"/>
            <a:ext cx="12192000" cy="6858001"/>
          </a:xfrm>
          <a:solidFill>
            <a:schemeClr val="tx1">
              <a:lumMod val="95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1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</a:pPr>
            <a:endParaRPr lang="en-US" sz="11200" b="1" dirty="0" smtClean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sz="112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Systematic Steps for EMJM Scholarship Application Preparation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8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Step-1</a:t>
            </a:r>
            <a:r>
              <a:rPr lang="en-US" sz="8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Access the Original Source/website of the Scholarship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80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European Commission -  Funding </a:t>
            </a:r>
            <a:r>
              <a:rPr lang="en-US" sz="8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tender </a:t>
            </a:r>
            <a:r>
              <a:rPr lang="en-US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opportunities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8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sz="8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https://ec.europa.eu/info/funding-tenders/opportunities/portal/screen/opportunities/topic-search</a:t>
            </a:r>
            <a:r>
              <a:rPr lang="en-US" sz="8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9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Step-2</a:t>
            </a:r>
            <a:r>
              <a:rPr lang="en-US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Search………………Erasmus Mundus Joint Masters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8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Click the title </a:t>
            </a:r>
            <a:r>
              <a:rPr lang="en-US" sz="80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Erasmus Mundus </a:t>
            </a:r>
            <a:r>
              <a:rPr lang="en-US" sz="80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Joint Masters</a:t>
            </a:r>
            <a:endParaRPr lang="en-US" sz="8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Read the given information about the scholarship</a:t>
            </a:r>
          </a:p>
          <a:p>
            <a:pPr marL="0" indent="0">
              <a:buNone/>
            </a:pPr>
            <a:r>
              <a:rPr lang="en-US" sz="9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Step-3</a:t>
            </a:r>
            <a:r>
              <a:rPr lang="en-US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 topic: Conditions and Documents; </a:t>
            </a:r>
          </a:p>
          <a:p>
            <a:pPr marL="0" indent="0">
              <a:buNone/>
            </a:pPr>
            <a:r>
              <a:rPr lang="en-US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See following documents under sub-heading</a:t>
            </a:r>
          </a:p>
          <a:p>
            <a:pPr marL="914400" lvl="2" indent="0">
              <a:buNone/>
            </a:pP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Download </a:t>
            </a:r>
            <a:r>
              <a:rPr lang="en-US" sz="8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Erasmus + programme Guide </a:t>
            </a:r>
            <a:r>
              <a:rPr lang="en-US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 the heading Eligible Countries  </a:t>
            </a:r>
            <a:endParaRPr lang="en-US" sz="8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9600" b="1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8800" dirty="0" smtClean="0">
              <a:ln>
                <a:solidFill>
                  <a:schemeClr val="bg1"/>
                </a:solidFill>
              </a:ln>
              <a:solidFill>
                <a:schemeClr val="bg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200" b="1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66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-1"/>
            <a:ext cx="12192000" cy="6858001"/>
          </a:xfrm>
          <a:solidFill>
            <a:schemeClr val="tx1">
              <a:lumMod val="95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1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</a:pPr>
            <a:endParaRPr lang="en-US" sz="11200" b="1" dirty="0" smtClean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2800" b="1" u="sng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128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Systematic Steps for EMJM Scholarship Application Preparation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8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Step-4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(later on) Erasmus </a:t>
            </a:r>
            <a:r>
              <a:rPr lang="en-US" sz="8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Programme Guide  </a:t>
            </a:r>
            <a:r>
              <a:rPr lang="en-US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(PP: 215-223)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96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Step-5</a:t>
            </a:r>
            <a:r>
              <a:rPr lang="en-US" sz="80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Stay on the same page………click ‘Opportunities’ and set search button for EMJM; read the given information including ‘how to apply’.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96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Step-6</a:t>
            </a:r>
            <a:r>
              <a:rPr lang="en-US" sz="9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8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Click </a:t>
            </a:r>
            <a:r>
              <a:rPr lang="fr-FR" sz="7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online </a:t>
            </a:r>
            <a:r>
              <a:rPr lang="fr-FR" sz="7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Catalogue of Erasmus </a:t>
            </a:r>
            <a:r>
              <a:rPr lang="fr-FR" sz="72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Mundus</a:t>
            </a:r>
            <a:r>
              <a:rPr lang="fr-FR" sz="7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masters </a:t>
            </a:r>
            <a:r>
              <a:rPr lang="fr-FR" sz="7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programmes</a:t>
            </a:r>
            <a:r>
              <a:rPr lang="fr-F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fr-F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fr-FR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heading</a:t>
            </a:r>
            <a:r>
              <a:rPr lang="fr-F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‘Applications and more information’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r-FR" sz="96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Step-7</a:t>
            </a:r>
            <a:r>
              <a:rPr lang="fr-FR" sz="9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20000"/>
              </a:lnSpc>
              <a:buClrTx/>
              <a:buFont typeface="Wingdings" panose="05000000000000000000" pitchFamily="2" charset="2"/>
              <a:buChar char="v"/>
            </a:pPr>
            <a:r>
              <a:rPr lang="fr-FR" sz="7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7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fr-FR" sz="7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  <a:r>
              <a:rPr lang="fr-FR" sz="7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7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fr-FR" sz="7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programme for the </a:t>
            </a:r>
            <a:r>
              <a:rPr lang="fr-FR" sz="7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scholarship</a:t>
            </a:r>
            <a:r>
              <a:rPr lang="fr-FR" sz="7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 of the </a:t>
            </a:r>
            <a:r>
              <a:rPr lang="fr-FR" sz="7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</a:t>
            </a:r>
            <a:r>
              <a:rPr lang="fr-FR" sz="7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149 </a:t>
            </a:r>
            <a:r>
              <a:rPr lang="fr-FR" sz="7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lang="fr-FR" sz="7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programmes.</a:t>
            </a:r>
          </a:p>
          <a:p>
            <a:pPr>
              <a:lnSpc>
                <a:spcPct val="120000"/>
              </a:lnSpc>
              <a:buClrTx/>
              <a:buFont typeface="Wingdings" panose="05000000000000000000" pitchFamily="2" charset="2"/>
              <a:buChar char="v"/>
            </a:pPr>
            <a:r>
              <a:rPr lang="fr-FR" sz="7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7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fr-FR" sz="7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fr-FR" sz="7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programme has a ‘</a:t>
            </a:r>
            <a:r>
              <a:rPr lang="fr-FR" sz="7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Coordinator</a:t>
            </a:r>
            <a:r>
              <a:rPr lang="fr-FR" sz="7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country and a group of ‘Partner’ countries.</a:t>
            </a:r>
          </a:p>
          <a:p>
            <a:pPr>
              <a:lnSpc>
                <a:spcPct val="120000"/>
              </a:lnSpc>
              <a:buClrTx/>
              <a:buFont typeface="Wingdings" panose="05000000000000000000" pitchFamily="2" charset="2"/>
              <a:buChar char="v"/>
            </a:pPr>
            <a:r>
              <a:rPr lang="fr-FR" sz="7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7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Read </a:t>
            </a:r>
            <a:r>
              <a:rPr lang="fr-FR" sz="7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details</a:t>
            </a:r>
            <a:r>
              <a:rPr lang="fr-FR" sz="7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about </a:t>
            </a:r>
            <a:r>
              <a:rPr lang="fr-FR" sz="7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fr-FR" sz="7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programme of </a:t>
            </a:r>
            <a:r>
              <a:rPr lang="fr-FR" sz="7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choice</a:t>
            </a:r>
            <a:r>
              <a:rPr lang="fr-FR" sz="7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7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fr-FR" sz="7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fr-FR" sz="7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lang="fr-FR" sz="7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7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websites</a:t>
            </a:r>
            <a:r>
              <a:rPr lang="fr-FR" sz="7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FR" sz="7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r>
              <a:rPr lang="fr-FR" sz="7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7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coordinator</a:t>
            </a:r>
            <a:r>
              <a:rPr lang="fr-FR" sz="7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FR" sz="7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partner</a:t>
            </a:r>
            <a:r>
              <a:rPr lang="fr-FR" sz="7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countries.</a:t>
            </a:r>
          </a:p>
          <a:p>
            <a:pPr>
              <a:lnSpc>
                <a:spcPct val="120000"/>
              </a:lnSpc>
              <a:buClrTx/>
              <a:buFont typeface="Wingdings" panose="05000000000000000000" pitchFamily="2" charset="2"/>
              <a:buChar char="v"/>
            </a:pPr>
            <a:r>
              <a:rPr lang="fr-FR" sz="7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7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fr-FR" sz="7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fr-FR" sz="7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fr-FR" sz="7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requirements</a:t>
            </a:r>
            <a:r>
              <a:rPr lang="fr-FR" sz="7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FR" sz="7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decide</a:t>
            </a:r>
            <a:r>
              <a:rPr lang="fr-FR" sz="7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2-4 countries for </a:t>
            </a:r>
            <a:r>
              <a:rPr lang="fr-FR" sz="7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fr-FR" sz="7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7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fr-FR" sz="7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7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fr-FR" sz="7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fr-FR" sz="7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scholarship</a:t>
            </a:r>
            <a:r>
              <a:rPr lang="fr-FR" sz="7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</a:t>
            </a:r>
            <a:endParaRPr lang="en-US" sz="7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sz="8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endParaRPr lang="en-US" sz="8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endParaRPr lang="en-US" sz="8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9600" b="1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8800" dirty="0" smtClean="0">
              <a:ln>
                <a:solidFill>
                  <a:schemeClr val="bg1"/>
                </a:solidFill>
              </a:ln>
              <a:solidFill>
                <a:schemeClr val="bg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200" b="1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28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-1"/>
            <a:ext cx="12192000" cy="6858001"/>
          </a:xfrm>
          <a:solidFill>
            <a:schemeClr val="tx1">
              <a:lumMod val="95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1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</a:pPr>
            <a:endParaRPr lang="en-US" sz="11200" b="1" dirty="0" smtClean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2800" b="1" u="sng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128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Systematic Steps for EMJM Scholarship Application Preparation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8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Step-8</a:t>
            </a:r>
          </a:p>
          <a:p>
            <a:pPr marL="0" indent="0">
              <a:buClrTx/>
              <a:buNone/>
            </a:pPr>
            <a:r>
              <a:rPr lang="fr-BE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Start </a:t>
            </a:r>
            <a:r>
              <a:rPr lang="fr-BE" sz="8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r>
              <a:rPr lang="fr-BE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Application </a:t>
            </a:r>
            <a:r>
              <a:rPr lang="fr-BE" sz="8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fr-BE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……………………..</a:t>
            </a:r>
            <a:r>
              <a:rPr lang="fr-BE" sz="8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Technical</a:t>
            </a:r>
            <a:r>
              <a:rPr lang="fr-BE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8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Description (Part B</a:t>
            </a:r>
            <a:r>
              <a:rPr lang="fr-BE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ClrTx/>
              <a:buNone/>
            </a:pPr>
            <a:endParaRPr lang="fr-BE" sz="8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Tx/>
              <a:buNone/>
            </a:pPr>
            <a:r>
              <a:rPr lang="fr-BE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fr-BE" sz="8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fr-BE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8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Award</a:t>
            </a:r>
            <a:r>
              <a:rPr lang="fr-BE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8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Criteria</a:t>
            </a:r>
            <a:r>
              <a:rPr lang="fr-BE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Erasmus + Guide (pp: 219-20)</a:t>
            </a:r>
            <a:endParaRPr lang="en-US" sz="8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9600" b="1" u="sng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endParaRPr lang="en-US" sz="8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endParaRPr lang="en-US" sz="8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9600" b="1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8800" dirty="0" smtClean="0">
              <a:ln>
                <a:solidFill>
                  <a:schemeClr val="bg1"/>
                </a:solidFill>
              </a:ln>
              <a:solidFill>
                <a:schemeClr val="bg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200" b="1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91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-1"/>
            <a:ext cx="12192000" cy="6858001"/>
          </a:xfrm>
          <a:solidFill>
            <a:schemeClr val="tx1">
              <a:lumMod val="95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endParaRPr lang="en-US" sz="12800" b="1" u="sng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2800" b="1" u="sng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2800" b="1" u="sng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2800" b="1" u="sng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128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Systematic Steps for EMJM Scholarship Application Preparation</a:t>
            </a:r>
          </a:p>
          <a:p>
            <a:pPr>
              <a:buClrTx/>
            </a:pPr>
            <a:r>
              <a:rPr lang="en-US" sz="6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documents must be uploaded on the online application tool:</a:t>
            </a:r>
            <a:endParaRPr lang="en-US" sz="7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Tx/>
            </a:pPr>
            <a:r>
              <a:rPr lang="en-US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Completed application form</a:t>
            </a: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(using the provided online tool)</a:t>
            </a:r>
          </a:p>
          <a:p>
            <a:pPr lvl="0">
              <a:buClrTx/>
            </a:pPr>
            <a:r>
              <a:rPr lang="en-US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Scan of Passport</a:t>
            </a: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(with photo, date of expiry and personal details / ID can be accepted for European students only)</a:t>
            </a:r>
          </a:p>
          <a:p>
            <a:pPr lvl="0">
              <a:buClrTx/>
            </a:pPr>
            <a:r>
              <a:rPr lang="en-US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Curriculum Vitae</a:t>
            </a: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(if possible in European Format, see the </a:t>
            </a:r>
            <a:r>
              <a:rPr lang="en-US" sz="7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Europass</a:t>
            </a: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Website</a:t>
            </a: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>
              <a:buClrTx/>
            </a:pPr>
            <a:r>
              <a:rPr lang="en-US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Letter of Motivation</a:t>
            </a:r>
            <a:endParaRPr lang="en-US" sz="7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Tx/>
            </a:pP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Copy </a:t>
            </a:r>
            <a:r>
              <a:rPr lang="en-US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BSc-degree or equivalent</a:t>
            </a: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(Scan of the official degree or temporary certificates required)</a:t>
            </a:r>
          </a:p>
          <a:p>
            <a:pPr lvl="0">
              <a:buClrTx/>
            </a:pPr>
            <a:r>
              <a:rPr lang="en-US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Translation of Diploma</a:t>
            </a: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(if applicable, official translation in English or one of the languages of the Partner Universities: French, Italian, Swedish)</a:t>
            </a:r>
          </a:p>
          <a:p>
            <a:pPr lvl="0">
              <a:buClrTx/>
            </a:pPr>
            <a:r>
              <a:rPr lang="en-US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Transcripts of academic records for each year of the BSc degree or equivalent</a:t>
            </a: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(official signed and stamped transcripts with explanation of the grading system, and, if applicable, official translation in English or one of the languages of the Partner Universities: French, Italian, Swedish)</a:t>
            </a:r>
          </a:p>
          <a:p>
            <a:pPr lvl="0">
              <a:buClrTx/>
            </a:pPr>
            <a:r>
              <a:rPr lang="en-US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 letter</a:t>
            </a: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Two reference letters (signed and stamped, if possible use the </a:t>
            </a:r>
            <a:r>
              <a:rPr lang="en-US" sz="7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FIPDes</a:t>
            </a: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form)</a:t>
            </a:r>
          </a:p>
          <a:p>
            <a:pPr marL="0" indent="0">
              <a:lnSpc>
                <a:spcPct val="120000"/>
              </a:lnSpc>
              <a:buNone/>
            </a:pPr>
            <a:endParaRPr lang="en-US" sz="6400" b="1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endParaRPr lang="en-US" sz="8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endParaRPr lang="en-US" sz="8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9600" b="1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8800" dirty="0" smtClean="0">
              <a:ln>
                <a:solidFill>
                  <a:schemeClr val="bg1"/>
                </a:solidFill>
              </a:ln>
              <a:solidFill>
                <a:schemeClr val="bg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200" b="1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6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-1"/>
            <a:ext cx="12192000" cy="6858001"/>
          </a:xfrm>
          <a:solidFill>
            <a:schemeClr val="tx1">
              <a:lumMod val="95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endParaRPr lang="en-US" sz="12800" b="1" u="sng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2800" b="1" u="sng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2800" b="1" u="sng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2800" b="1" u="sng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128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Systematic Steps for EMJM Scholarship Application Preparation</a:t>
            </a:r>
          </a:p>
          <a:p>
            <a:pPr lvl="0">
              <a:buClrTx/>
            </a:pPr>
            <a:r>
              <a:rPr lang="en-US" sz="7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Proof of English Proficiency</a:t>
            </a: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Proof of English level ("B2 level" according to </a:t>
            </a: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CEFR</a:t>
            </a: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advanced) demonstrated in one of the following ways:</a:t>
            </a:r>
          </a:p>
          <a:p>
            <a:pPr lvl="1">
              <a:buClrTx/>
            </a:pP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TOEFL at minimum level 575</a:t>
            </a:r>
          </a:p>
          <a:p>
            <a:pPr lvl="1">
              <a:buClrTx/>
            </a:pP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Internet-based TOEFL at minimum level 90</a:t>
            </a:r>
          </a:p>
          <a:p>
            <a:pPr lvl="1">
              <a:buClrTx/>
            </a:pP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IELTS (Academic) at minimum level 6.5</a:t>
            </a:r>
          </a:p>
          <a:p>
            <a:pPr lvl="1">
              <a:buClrTx/>
            </a:pP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Cambridge Certificates: Cambridge English First (FCE) , Cambridge English Advanced (CAE) and Cambridge English Proficiency (CPE)</a:t>
            </a:r>
          </a:p>
          <a:p>
            <a:pPr lvl="1">
              <a:buClrTx/>
            </a:pP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 with English as their mother tongue (the copy of passport is needed to prove this)</a:t>
            </a:r>
          </a:p>
          <a:p>
            <a:pPr lvl="1">
              <a:buClrTx/>
            </a:pP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 who have completed (or who are currently completing) a higher education degree with English as a medium of instruction (a certificate from the university is required to prove this)</a:t>
            </a:r>
          </a:p>
          <a:p>
            <a:pPr lvl="1">
              <a:buClrTx/>
            </a:pP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Stay of more than a year in an English-speaking country (a certificate from employer or other as applicable, or a copy of the passport page showing visa to enter and leave the English-speaking country, is needed to prove this)</a:t>
            </a:r>
          </a:p>
          <a:p>
            <a:pPr lvl="1">
              <a:buClrTx/>
            </a:pP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Exemptions can exceptionally be made for outstanding students with a lower English proficiency level</a:t>
            </a:r>
          </a:p>
          <a:p>
            <a:pPr lvl="0">
              <a:buClrTx/>
            </a:pPr>
            <a:r>
              <a:rPr lang="en-US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Proof of your Place of Residence</a:t>
            </a: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 residence certificate in accordance with your municipality registration rules or a certificate from your place of work, study or training issued by the employer or institution in question, </a:t>
            </a:r>
            <a:r>
              <a:rPr lang="en-US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English (or officially translated into English) and not older than 12 months</a:t>
            </a: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6400" b="1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endParaRPr lang="en-US" sz="8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endParaRPr lang="en-US" sz="8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9600" b="1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8800" dirty="0" smtClean="0">
              <a:ln>
                <a:solidFill>
                  <a:schemeClr val="bg1"/>
                </a:solidFill>
              </a:ln>
              <a:solidFill>
                <a:schemeClr val="bg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200" b="1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55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7069</TotalTime>
  <Words>612</Words>
  <Application>Microsoft Office PowerPoint</Application>
  <PresentationFormat>Widescreen</PresentationFormat>
  <Paragraphs>188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Book Antiqua</vt:lpstr>
      <vt:lpstr>Calibri</vt:lpstr>
      <vt:lpstr>Century Gothic</vt:lpstr>
      <vt:lpstr>Times New Roman</vt:lpstr>
      <vt:lpstr>Wingdings</vt:lpstr>
      <vt:lpstr>Wingdings 3</vt:lpstr>
      <vt:lpstr>Slice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NUML</dc:title>
  <dc:creator>User</dc:creator>
  <cp:lastModifiedBy>pc</cp:lastModifiedBy>
  <cp:revision>338</cp:revision>
  <cp:lastPrinted>2020-04-24T06:17:40Z</cp:lastPrinted>
  <dcterms:created xsi:type="dcterms:W3CDTF">2019-03-19T07:09:57Z</dcterms:created>
  <dcterms:modified xsi:type="dcterms:W3CDTF">2021-08-02T03:20:26Z</dcterms:modified>
</cp:coreProperties>
</file>